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5" r:id="rId3"/>
    <p:sldId id="348" r:id="rId5"/>
    <p:sldId id="351" r:id="rId6"/>
    <p:sldId id="279" r:id="rId7"/>
    <p:sldId id="281" r:id="rId8"/>
    <p:sldId id="324" r:id="rId9"/>
    <p:sldId id="325" r:id="rId10"/>
    <p:sldId id="327" r:id="rId11"/>
    <p:sldId id="326" r:id="rId12"/>
    <p:sldId id="332" r:id="rId13"/>
    <p:sldId id="297" r:id="rId14"/>
    <p:sldId id="309" r:id="rId15"/>
    <p:sldId id="349" r:id="rId16"/>
    <p:sldId id="310" r:id="rId17"/>
    <p:sldId id="303" r:id="rId1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4"/>
    <p:restoredTop sz="94698"/>
  </p:normalViewPr>
  <p:slideViewPr>
    <p:cSldViewPr showGuides="1">
      <p:cViewPr varScale="1">
        <p:scale>
          <a:sx n="94" d="100"/>
          <a:sy n="94" d="100"/>
        </p:scale>
        <p:origin x="25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Ro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3E9353-45BD-4038-89FD-18643BCC2610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  <p:sp>
        <p:nvSpPr>
          <p:cNvPr id="1126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</a:fld>
            <a:endParaRPr lang="en-US" altLang="vi-VN" dirty="0"/>
          </a:p>
        </p:txBody>
      </p:sp>
      <p:sp>
        <p:nvSpPr>
          <p:cNvPr id="1331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</a:fld>
            <a:endParaRPr lang="en-US" altLang="vi-VN" dirty="0"/>
          </a:p>
        </p:txBody>
      </p:sp>
      <p:sp>
        <p:nvSpPr>
          <p:cNvPr id="1638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</a:fld>
            <a:endParaRPr lang="en-US" altLang="vi-VN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  <p:sp>
        <p:nvSpPr>
          <p:cNvPr id="2457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  <p:sp>
        <p:nvSpPr>
          <p:cNvPr id="2662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</a:fld>
            <a:endParaRPr lang="en-US" altLang="vi-VN" dirty="0"/>
          </a:p>
        </p:txBody>
      </p:sp>
      <p:sp>
        <p:nvSpPr>
          <p:cNvPr id="2969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3"/>
            <a:ext cx="5384800" cy="4525963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25E823-11F5-4C07-B246-885D9E0C9DAE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B7E343-03EF-4590-9D90-51337779C462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11.png"/><Relationship Id="rId2" Type="http://schemas.openxmlformats.org/officeDocument/2006/relationships/image" Target="../media/image16.GIF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TextBox 14"/>
          <p:cNvSpPr txBox="1"/>
          <p:nvPr/>
        </p:nvSpPr>
        <p:spPr>
          <a:xfrm>
            <a:off x="4038600" y="2708275"/>
            <a:ext cx="4694238" cy="531813"/>
          </a:xfrm>
          <a:prstGeom prst="rect">
            <a:avLst/>
          </a:prstGeom>
          <a:noFill/>
          <a:ln w="9525">
            <a:noFill/>
          </a:ln>
        </p:spPr>
        <p:txBody>
          <a:bodyPr lIns="69677" tIns="34839" rIns="69677" bIns="34839">
            <a:spAutoFit/>
          </a:bodyPr>
          <a:p>
            <a:pPr algn="ctr"/>
            <a:r>
              <a:rPr lang="en-US" altLang="en-US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:Tập đọc  </a:t>
            </a:r>
            <a:endParaRPr lang="en-US" altLang="en-US" sz="30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30" descr="Awreat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63" y="6059488"/>
            <a:ext cx="850900" cy="79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9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3" y="377825"/>
            <a:ext cx="642937" cy="60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563" y="947738"/>
            <a:ext cx="1268412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3775" y="3240088"/>
            <a:ext cx="593725" cy="590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8" name="Text Box 4"/>
          <p:cNvSpPr txBox="1"/>
          <p:nvPr/>
        </p:nvSpPr>
        <p:spPr>
          <a:xfrm>
            <a:off x="333375" y="152400"/>
            <a:ext cx="5000625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- Những trái cây mà Tin - tin và Mi - tin đã thấy trong khu vườn kì diệu có gì khác thường? 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5238" name="Text Box 6"/>
          <p:cNvSpPr txBox="1"/>
          <p:nvPr/>
        </p:nvSpPr>
        <p:spPr>
          <a:xfrm>
            <a:off x="371475" y="2209800"/>
            <a:ext cx="5076825" cy="3970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+ Chùm nho quả to đến nỗi Tin – tin tưởng đó là quả lê.</a:t>
            </a: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+ Những quả táo to đến nỗi Mi – tin tưởng đó là những quả dưa đỏ.</a:t>
            </a: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+ Những quả dưa to đến nỗi  Tin – tin tưởng đó là những quả bí đỏ.</a:t>
            </a: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0484" name="Picture 8" descr="O vuong quoc Tuong La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0" y="23813"/>
            <a:ext cx="6553200" cy="68341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 spd="slow" advTm="68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952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 Box 6"/>
          <p:cNvSpPr txBox="1"/>
          <p:nvPr/>
        </p:nvSpPr>
        <p:spPr>
          <a:xfrm>
            <a:off x="3009900" y="2971800"/>
            <a:ext cx="62865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vi-VN" altLang="vi-VN" sz="1800" b="1" dirty="0">
              <a:latin typeface="Arial" panose="020B0604020202020204" pitchFamily="34" charset="0"/>
            </a:endParaRPr>
          </a:p>
        </p:txBody>
      </p:sp>
      <p:pic>
        <p:nvPicPr>
          <p:cNvPr id="21507" name="Picture 2" descr="Cute children cartoon slide templates_Google Slides the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14300"/>
            <a:ext cx="5911850" cy="662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 Box 10"/>
          <p:cNvSpPr txBox="1"/>
          <p:nvPr/>
        </p:nvSpPr>
        <p:spPr>
          <a:xfrm>
            <a:off x="1638300" y="2514600"/>
            <a:ext cx="3162300" cy="2955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3200" b="1" dirty="0">
                <a:solidFill>
                  <a:srgbClr val="0000CC"/>
                </a:solidFill>
                <a:latin typeface="Arial" panose="020B0604020202020204" pitchFamily="34" charset="0"/>
              </a:rPr>
              <a:t>Em thích những gì ở vương quốc Tương Lai?</a:t>
            </a:r>
            <a:endParaRPr lang="en-US" altLang="vi-VN" sz="32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1509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3" descr="O vuong quoc Tuong L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13" y="3689350"/>
            <a:ext cx="5715000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8" descr="tl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14300"/>
            <a:ext cx="5715000" cy="339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236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 Box 6"/>
          <p:cNvSpPr txBox="1"/>
          <p:nvPr/>
        </p:nvSpPr>
        <p:spPr>
          <a:xfrm>
            <a:off x="1981200" y="2819400"/>
            <a:ext cx="838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23555" name="Text Box 8"/>
          <p:cNvSpPr txBox="1"/>
          <p:nvPr/>
        </p:nvSpPr>
        <p:spPr>
          <a:xfrm>
            <a:off x="1524000" y="3429000"/>
            <a:ext cx="914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9404" name="Text Box 12"/>
          <p:cNvSpPr txBox="1"/>
          <p:nvPr/>
        </p:nvSpPr>
        <p:spPr>
          <a:xfrm>
            <a:off x="152400" y="2471738"/>
            <a:ext cx="7391400" cy="777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5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* Nội dung của vở kịch là gì?</a:t>
            </a:r>
            <a:endParaRPr lang="en-US" altLang="en-US" sz="45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6" name="Text Box 14"/>
          <p:cNvSpPr txBox="1"/>
          <p:nvPr/>
        </p:nvSpPr>
        <p:spPr>
          <a:xfrm>
            <a:off x="457200" y="3249613"/>
            <a:ext cx="11430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Nội dung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altLang="en-US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Vở kịch thể hiện ước mơ của các bạn về một cuộc sống đầy đủ và hạnh phúc, ở đó trẻ em là những nhà phát minh giàu trí sáng tạo, góp sức mình phục vụ cuộc sống.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4" grpId="0"/>
      <p:bldP spid="594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6"/>
          <p:cNvSpPr txBox="1"/>
          <p:nvPr/>
        </p:nvSpPr>
        <p:spPr>
          <a:xfrm>
            <a:off x="1981200" y="2819400"/>
            <a:ext cx="838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25603" name="Text Box 8"/>
          <p:cNvSpPr txBox="1"/>
          <p:nvPr/>
        </p:nvSpPr>
        <p:spPr>
          <a:xfrm>
            <a:off x="1524000" y="3429000"/>
            <a:ext cx="914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450" name="Text Box 10"/>
          <p:cNvSpPr txBox="1"/>
          <p:nvPr/>
        </p:nvSpPr>
        <p:spPr>
          <a:xfrm>
            <a:off x="-152400" y="3189288"/>
            <a:ext cx="472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bài theo vai: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51" name="Text Box 11"/>
          <p:cNvSpPr txBox="1"/>
          <p:nvPr/>
        </p:nvSpPr>
        <p:spPr>
          <a:xfrm>
            <a:off x="-76200" y="4132263"/>
            <a:ext cx="807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Tin- tin, Mi- tin, 5 em bé, người dẫn chuyện.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52" name="Text Box 12"/>
          <p:cNvSpPr txBox="1"/>
          <p:nvPr/>
        </p:nvSpPr>
        <p:spPr>
          <a:xfrm>
            <a:off x="762000" y="5189538"/>
            <a:ext cx="84582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Tin- tin, Mi- tin, em bé cầm nho, em bé cầm táo, em bé có dưa, người dẫn chuyện.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54" name="Text Box 14"/>
          <p:cNvSpPr txBox="1"/>
          <p:nvPr/>
        </p:nvSpPr>
        <p:spPr>
          <a:xfrm>
            <a:off x="228600" y="3675063"/>
            <a:ext cx="4572000" cy="523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*  Trong công Xưởng Xanh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55" name="Text Box 15"/>
          <p:cNvSpPr txBox="1"/>
          <p:nvPr/>
        </p:nvSpPr>
        <p:spPr>
          <a:xfrm>
            <a:off x="381000" y="4594225"/>
            <a:ext cx="4724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* Trong khu vườn kì diệu</a:t>
            </a:r>
            <a:endParaRPr lang="en-US" altLang="en-US" sz="2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09600" y="2393950"/>
            <a:ext cx="5181600" cy="777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4500" b="1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sz="4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en-US" sz="4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endParaRPr kumimoji="0" lang="en-US" sz="4500" b="1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/>
      <p:bldP spid="61451" grpId="0"/>
      <p:bldP spid="61452" grpId="0"/>
      <p:bldP spid="61454" grpId="0" animBg="1"/>
      <p:bldP spid="614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5" descr="gtbrd01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Subtitle 2"/>
          <p:cNvSpPr txBox="1"/>
          <p:nvPr/>
        </p:nvSpPr>
        <p:spPr bwMode="auto">
          <a:xfrm>
            <a:off x="4310063" y="2786063"/>
            <a:ext cx="3608388" cy="5683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3375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483360" y="1332230"/>
            <a:ext cx="9346565" cy="347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05105" lvl="0" indent="-205105" algn="ctr" eaLnBrk="1" hangingPunct="1"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105" lvl="0" indent="-205105" eaLnBrk="1" hangingPunct="1"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Luyện đọc lại cả b</a:t>
            </a:r>
            <a:r>
              <a:rPr lang="en-US" alt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</a:t>
            </a:r>
            <a:r>
              <a:rPr lang="en-US" alt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nội dung b</a:t>
            </a:r>
            <a:r>
              <a:rPr lang="en-US" alt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105" lvl="0" indent="-205105" eaLnBrk="1" hangingPunct="1"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Chuẩn bị bài: 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105" lvl="0" indent="-205105" algn="ctr" eaLnBrk="1" hangingPunct="1">
              <a:buFontTx/>
              <a:buNone/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“Nếu chúng mình có phép lạ.”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5989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Hình nền powerpoint mầm non cute, dễ thương, sinh động nhấ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152400"/>
            <a:ext cx="8686800" cy="647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" descr="DO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1889">
            <a:off x="4646613" y="1765300"/>
            <a:ext cx="957262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5" descr="DO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1889">
            <a:off x="6132513" y="1220788"/>
            <a:ext cx="957262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 descr="DO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1889">
            <a:off x="8397875" y="1265238"/>
            <a:ext cx="958850" cy="65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WordArt 2"/>
          <p:cNvSpPr>
            <a:spLocks noTextEdit="1"/>
          </p:cNvSpPr>
          <p:nvPr/>
        </p:nvSpPr>
        <p:spPr>
          <a:xfrm>
            <a:off x="4125913" y="2401888"/>
            <a:ext cx="6002337" cy="18113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2600" b="1">
                <a:ln w="952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 các em ! </a:t>
            </a:r>
            <a:endParaRPr lang="en-US" sz="2600" b="1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67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 spd="slow" advTm="1725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.000000"/>
                                          </p:val>
                                        </p:tav>
                                        <p:tav tm="50000">
                                          <p:val>
                                            <p:fltVal val="0.95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.000000"/>
                                          </p:val>
                                        </p:tav>
                                        <p:tav tm="50000">
                                          <p:val>
                                            <p:fltVal val="0.95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8000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.000000"/>
                                          </p:val>
                                        </p:tav>
                                        <p:tav tm="50000">
                                          <p:val>
                                            <p:fltVal val="0.95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4" descr="tla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2400"/>
            <a:ext cx="603885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WordArt 20"/>
          <p:cNvSpPr>
            <a:spLocks noTextEdit="1"/>
          </p:cNvSpPr>
          <p:nvPr/>
        </p:nvSpPr>
        <p:spPr>
          <a:xfrm>
            <a:off x="2973388" y="5943600"/>
            <a:ext cx="6446837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7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Bức tranh vẽ cảnh gì?</a:t>
            </a:r>
            <a:endParaRPr lang="en-US" sz="27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8" descr="O vuong quoc Tuong L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13" y="152400"/>
            <a:ext cx="5995987" cy="5486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 spd="slow" advTm="11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en-US" altLang="en-US" dirty="0"/>
          </a:p>
        </p:txBody>
      </p:sp>
      <p:pic>
        <p:nvPicPr>
          <p:cNvPr id="9220" name="Picture 2" descr="Hình Nền Powerpoint đẹp, Hình nền Powerpoint Cám ơn đơn giản sáng trong 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-1270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Box 3"/>
          <p:cNvSpPr txBox="1"/>
          <p:nvPr/>
        </p:nvSpPr>
        <p:spPr>
          <a:xfrm>
            <a:off x="5029200" y="1176338"/>
            <a:ext cx="1641475" cy="600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 eaLnBrk="1" hangingPunct="1">
              <a:spcBef>
                <a:spcPct val="0"/>
              </a:spcBef>
              <a:buNone/>
            </a:pP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altLang="en-US" sz="3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3" name="TextBox 4"/>
          <p:cNvSpPr txBox="1"/>
          <p:nvPr/>
        </p:nvSpPr>
        <p:spPr>
          <a:xfrm>
            <a:off x="3144838" y="1981200"/>
            <a:ext cx="705167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Vương quốc Tương Lai </a:t>
            </a:r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(S. 70)</a:t>
            </a:r>
            <a:endParaRPr lang="en-US" altLang="en-US" sz="27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7"/>
          <p:cNvSpPr txBox="1"/>
          <p:nvPr/>
        </p:nvSpPr>
        <p:spPr>
          <a:xfrm>
            <a:off x="1752600" y="3886200"/>
            <a:ext cx="8534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7171" name="Picture 8" descr="tla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9062" y="2559050"/>
            <a:ext cx="5834062" cy="4633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3" name="Text Box 15"/>
          <p:cNvSpPr txBox="1"/>
          <p:nvPr/>
        </p:nvSpPr>
        <p:spPr>
          <a:xfrm>
            <a:off x="0" y="1957388"/>
            <a:ext cx="4267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Trong công xưởng xanh.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4" name="Text Box 16"/>
          <p:cNvSpPr txBox="1"/>
          <p:nvPr/>
        </p:nvSpPr>
        <p:spPr>
          <a:xfrm>
            <a:off x="5715000" y="2039938"/>
            <a:ext cx="43434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Trong khu vườn kỳ diệu.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5" name="Picture 3" descr="O vuong quoc Tuong L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559050"/>
            <a:ext cx="6305550" cy="4606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hought Bubble: Cloud 7"/>
          <p:cNvSpPr/>
          <p:nvPr/>
        </p:nvSpPr>
        <p:spPr>
          <a:xfrm>
            <a:off x="-228600" y="1135063"/>
            <a:ext cx="4019550" cy="739775"/>
          </a:xfrm>
          <a:prstGeom prst="cloudCallout">
            <a:avLst>
              <a:gd name="adj1" fmla="val -24756"/>
              <a:gd name="adj2" fmla="val 1076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LUYỆN 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/>
      <p:bldP spid="71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7" name="Text Box 7"/>
          <p:cNvSpPr txBox="1"/>
          <p:nvPr/>
        </p:nvSpPr>
        <p:spPr>
          <a:xfrm>
            <a:off x="457200" y="1639888"/>
            <a:ext cx="24384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sáng chế, </a:t>
            </a:r>
            <a:endParaRPr lang="vi-VN" altLang="vi-VN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trường sinh, </a:t>
            </a:r>
            <a:endParaRPr lang="vi-VN" altLang="vi-VN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chiếc lọ xanh</a:t>
            </a:r>
            <a:endParaRPr lang="en-US" altLang="vi-VN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7"/>
          <p:cNvSpPr txBox="1"/>
          <p:nvPr/>
        </p:nvSpPr>
        <p:spPr>
          <a:xfrm>
            <a:off x="381000" y="3200400"/>
            <a:ext cx="11552238" cy="3602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0000CC"/>
                </a:solidFill>
                <a:latin typeface="Arial" panose="020B0604020202020204" pitchFamily="34" charset="0"/>
              </a:rPr>
              <a:t>Luyện đọc câu:</a:t>
            </a:r>
            <a:endParaRPr lang="en-US" altLang="vi-VN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latin typeface="Arial" panose="020B0604020202020204" pitchFamily="34" charset="0"/>
              </a:rPr>
              <a:t>Tin – tin :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  <a:r>
              <a:rPr lang="en-US" altLang="vi-VN" b="1" dirty="0">
                <a:latin typeface="Arial" panose="020B0604020202020204" pitchFamily="34" charset="0"/>
              </a:rPr>
              <a:t> - Cậu đang làm gì với đôi cánh xanh ấy?</a:t>
            </a:r>
            <a:endParaRPr lang="en-US" altLang="vi-VN" b="1" dirty="0"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Arial" panose="020B0604020202020204" pitchFamily="34" charset="0"/>
              </a:rPr>
              <a:t>Em bé thứ nhất: 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  <a:r>
              <a:rPr lang="en-US" altLang="vi-VN" b="1" dirty="0">
                <a:latin typeface="Arial" panose="020B0604020202020204" pitchFamily="34" charset="0"/>
              </a:rPr>
              <a:t> - Mình sẽ dùng nó vào việc </a:t>
            </a:r>
            <a:r>
              <a:rPr lang="en-US" altLang="vi-VN" b="1" u="sng" dirty="0">
                <a:latin typeface="Arial" panose="020B0604020202020204" pitchFamily="34" charset="0"/>
              </a:rPr>
              <a:t>sáng chế</a:t>
            </a:r>
            <a:r>
              <a:rPr lang="en-US" altLang="vi-VN" b="1" dirty="0">
                <a:latin typeface="Arial" panose="020B0604020202020204" pitchFamily="34" charset="0"/>
              </a:rPr>
              <a:t> trên trái đất.</a:t>
            </a:r>
            <a:endParaRPr lang="en-US" altLang="vi-VN" b="1" dirty="0"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Arial" panose="020B0604020202020204" pitchFamily="34" charset="0"/>
              </a:rPr>
              <a:t>Tin – tin: 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 </a:t>
            </a:r>
            <a:r>
              <a:rPr lang="en-US" altLang="vi-VN" b="1" dirty="0">
                <a:latin typeface="Arial" panose="020B0604020202020204" pitchFamily="34" charset="0"/>
              </a:rPr>
              <a:t>- Cậu sáng chế cái gì?</a:t>
            </a:r>
            <a:endParaRPr lang="en-US" altLang="vi-VN" b="1" dirty="0"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Arial" panose="020B0604020202020204" pitchFamily="34" charset="0"/>
              </a:rPr>
              <a:t>Em bé thứ nhất: 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 </a:t>
            </a:r>
            <a:r>
              <a:rPr lang="en-US" altLang="vi-VN" b="1" dirty="0">
                <a:latin typeface="Arial" panose="020B0604020202020204" pitchFamily="34" charset="0"/>
              </a:rPr>
              <a:t>- Khi nào ra đời, mình sẽ chế ra một vật làm cho con người </a:t>
            </a:r>
            <a:r>
              <a:rPr lang="en-US" altLang="vi-VN" b="1" u="sng" dirty="0">
                <a:latin typeface="Arial" panose="020B0604020202020204" pitchFamily="34" charset="0"/>
              </a:rPr>
              <a:t>hạnh phúc</a:t>
            </a:r>
            <a:r>
              <a:rPr lang="en-US" altLang="vi-VN" b="1" dirty="0">
                <a:latin typeface="Arial" panose="020B0604020202020204" pitchFamily="34" charset="0"/>
              </a:rPr>
              <a:t>.</a:t>
            </a:r>
            <a:endParaRPr lang="en-US" altLang="vi-VN" b="1" dirty="0"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Arial" panose="020B0604020202020204" pitchFamily="34" charset="0"/>
              </a:rPr>
              <a:t>Mi – tin :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  <a:r>
              <a:rPr lang="en-US" altLang="vi-VN" b="1" dirty="0">
                <a:latin typeface="Arial" panose="020B0604020202020204" pitchFamily="34" charset="0"/>
              </a:rPr>
              <a:t> - Vật đó </a:t>
            </a:r>
            <a:r>
              <a:rPr lang="en-US" altLang="vi-VN" b="1" u="sng" dirty="0">
                <a:latin typeface="Arial" panose="020B0604020202020204" pitchFamily="34" charset="0"/>
              </a:rPr>
              <a:t>ăn ngon</a:t>
            </a:r>
            <a:r>
              <a:rPr lang="en-US" altLang="vi-VN" b="1" dirty="0">
                <a:latin typeface="Arial" panose="020B0604020202020204" pitchFamily="34" charset="0"/>
              </a:rPr>
              <a:t> chứ? 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  <a:r>
              <a:rPr lang="en-US" altLang="vi-VN" b="1" dirty="0">
                <a:latin typeface="Arial" panose="020B0604020202020204" pitchFamily="34" charset="0"/>
              </a:rPr>
              <a:t> Nó có </a:t>
            </a:r>
            <a:r>
              <a:rPr lang="en-US" altLang="vi-VN" b="1" u="sng" dirty="0">
                <a:latin typeface="Arial" panose="020B0604020202020204" pitchFamily="34" charset="0"/>
              </a:rPr>
              <a:t>ồn ào</a:t>
            </a:r>
            <a:r>
              <a:rPr lang="en-US" altLang="vi-VN" b="1" dirty="0">
                <a:latin typeface="Arial" panose="020B0604020202020204" pitchFamily="34" charset="0"/>
              </a:rPr>
              <a:t> không?</a:t>
            </a:r>
            <a:endParaRPr lang="en-US" altLang="vi-VN" b="1" dirty="0"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33600" y="1524000"/>
            <a:ext cx="3505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57600" y="1636713"/>
            <a:ext cx="31750" cy="17922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94" name="TextBox 6"/>
          <p:cNvSpPr txBox="1"/>
          <p:nvPr/>
        </p:nvSpPr>
        <p:spPr>
          <a:xfrm>
            <a:off x="-304800" y="1174750"/>
            <a:ext cx="31623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00CC"/>
                </a:solidFill>
                <a:latin typeface="Arial" panose="020B0604020202020204" pitchFamily="34" charset="0"/>
              </a:rPr>
              <a:t>Luyện đọc</a:t>
            </a:r>
            <a:endParaRPr lang="en-US" altLang="vi-VN" sz="2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TextBox 8"/>
          <p:cNvSpPr txBox="1"/>
          <p:nvPr/>
        </p:nvSpPr>
        <p:spPr>
          <a:xfrm>
            <a:off x="2659063" y="1060450"/>
            <a:ext cx="31623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vi-VN" altLang="vi-VN" sz="2400" b="1" dirty="0">
                <a:solidFill>
                  <a:srgbClr val="0000CC"/>
                </a:solidFill>
                <a:latin typeface="Arial" panose="020B0604020202020204" pitchFamily="34" charset="0"/>
              </a:rPr>
              <a:t>Từ ngữ</a:t>
            </a:r>
            <a:endParaRPr lang="en-US" altLang="vi-VN" sz="2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/>
          <p:nvPr/>
        </p:nvSpPr>
        <p:spPr>
          <a:xfrm>
            <a:off x="3863975" y="1636713"/>
            <a:ext cx="24384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sáng chế, </a:t>
            </a:r>
            <a:endParaRPr lang="vi-VN" altLang="vi-VN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trường sinh, </a:t>
            </a:r>
            <a:endParaRPr lang="vi-VN" altLang="vi-VN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25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3009900" y="2976563"/>
            <a:ext cx="62865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vi-VN" sz="178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5" name="Text Box 7"/>
          <p:cNvSpPr txBox="1"/>
          <p:nvPr/>
        </p:nvSpPr>
        <p:spPr>
          <a:xfrm>
            <a:off x="152400" y="3609975"/>
            <a:ext cx="4586288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+ Tin- tin và Mi– tin đi đến đâu và gặp những ai?</a:t>
            </a:r>
            <a:endParaRPr lang="en-US" altLang="vi-VN" sz="2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6" name="Text Box 8"/>
          <p:cNvSpPr txBox="1"/>
          <p:nvPr/>
        </p:nvSpPr>
        <p:spPr>
          <a:xfrm>
            <a:off x="381000" y="4543425"/>
            <a:ext cx="4586288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=&gt; Tin - tin và Mi - tin đi đến  Vương quốc Tương Lai và trò chuyện với những bạn nhỏ sắp ra đời</a:t>
            </a:r>
            <a:r>
              <a:rPr lang="en-US" altLang="vi-VN" sz="32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endParaRPr lang="en-US" altLang="vi-VN" sz="32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5365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5888" y="1905000"/>
            <a:ext cx="6919912" cy="485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34925" y="1820863"/>
            <a:ext cx="7543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+ Câu chuyện diễn ra ở đâu?</a:t>
            </a:r>
            <a:endParaRPr lang="en-US" altLang="vi-VN" sz="2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190500" y="2284413"/>
            <a:ext cx="4586288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Câu chuyện diễn ra  trong công xưởng </a:t>
            </a:r>
            <a:r>
              <a:rPr lang="vi-VN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xanh, trong khu vườn kì diệu.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advTm="40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50+ hình nền powerpoint dễ thương và đáng yêu nhấ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80900" cy="709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7"/>
          <p:cNvSpPr txBox="1"/>
          <p:nvPr/>
        </p:nvSpPr>
        <p:spPr>
          <a:xfrm>
            <a:off x="1905000" y="2470150"/>
            <a:ext cx="96012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+ Vì sao nơi đó có tên là Vương quốc Tương lai?</a:t>
            </a:r>
            <a:endParaRPr lang="en-US" altLang="vi-VN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3429000" y="3617913"/>
            <a:ext cx="8610600" cy="324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Vì những bạn nhỏ sống trong vương quốc này hiện nay vẫn chưa ra đời, các bạn chưa sống ở thế giới hiện tại của chúng ta nên bạn nhỏ nào cũng mơ ước được làm những điều kì lạ cho cuộc sống.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41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628650"/>
            <a:ext cx="7467600" cy="7937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257175" marR="0" lvl="0" indent="-2571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78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nhỏ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xưởng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gì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altLang="vi-VN" sz="178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5" name="Picture 8" descr="tlai"/>
          <p:cNvPicPr>
            <a:picLocks noChangeAspect="1"/>
          </p:cNvPicPr>
          <p:nvPr>
            <p:ph type="clipArt"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620000" y="133350"/>
            <a:ext cx="4459288" cy="5621338"/>
          </a:xfrm>
          <a:ln/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2895600" y="3144838"/>
            <a:ext cx="3143250" cy="301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90" name="Text Box 10"/>
          <p:cNvSpPr txBox="1"/>
          <p:nvPr/>
        </p:nvSpPr>
        <p:spPr>
          <a:xfrm>
            <a:off x="228600" y="1697038"/>
            <a:ext cx="7239000" cy="3970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+ Vật làm cho con người hạnh phúc.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+ Ba mươi vị thuốc trường sinh.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+ Một loại ánh sáng kì lạ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+ Một cái máy biết bay trên không trung như một con chim.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Arial" panose="020B0604020202020204" pitchFamily="34" charset="0"/>
              </a:rPr>
              <a:t>+ Một cái máy biết dò tìm những kho báu còn dấu kín trên mặt trăng.</a:t>
            </a:r>
            <a:endParaRPr lang="en-US" altLang="vi-VN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274638" y="5565775"/>
            <a:ext cx="75438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- Theo em 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“sáng chế” </a:t>
            </a:r>
            <a:r>
              <a:rPr lang="en-US" altLang="vi-VN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có nghĩa là gì?</a:t>
            </a:r>
            <a:endParaRPr lang="en-US" altLang="vi-VN" sz="2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74638" y="6027738"/>
            <a:ext cx="115284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Arial" panose="020B0604020202020204" pitchFamily="34" charset="0"/>
              </a:rPr>
              <a:t>=&gt; 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</a:rPr>
              <a:t>Sáng chế </a:t>
            </a:r>
            <a:r>
              <a:rPr lang="en-US" altLang="vi-VN" b="1" dirty="0">
                <a:solidFill>
                  <a:srgbClr val="0000CC"/>
                </a:solidFill>
                <a:latin typeface="Arial" panose="020B0604020202020204" pitchFamily="34" charset="0"/>
              </a:rPr>
              <a:t>là tự mình phát minh ra một cái mới mà mọi người chưa biết đến bao giờ.</a:t>
            </a:r>
            <a:endParaRPr lang="en-US" altLang="vi-VN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63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charRg st="0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charRg st="0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uild="p"/>
      <p:bldP spid="71690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Hình Nền Powerpoint đẹp, Hình nền Powerpoint Cám ơn đơn giản sáng trong 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-1270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7"/>
          <p:cNvSpPr txBox="1"/>
          <p:nvPr/>
        </p:nvSpPr>
        <p:spPr>
          <a:xfrm>
            <a:off x="228600" y="2743200"/>
            <a:ext cx="11353800" cy="60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Arial" panose="020B0604020202020204" pitchFamily="34" charset="0"/>
              </a:rPr>
              <a:t> - </a:t>
            </a:r>
            <a:r>
              <a:rPr lang="en-US" altLang="vi-VN" sz="3300" b="1" dirty="0">
                <a:solidFill>
                  <a:schemeClr val="accent2"/>
                </a:solidFill>
                <a:latin typeface="Arial" panose="020B0604020202020204" pitchFamily="34" charset="0"/>
              </a:rPr>
              <a:t>Các phát minh ấy thể hiện ước mơ gì của con người? </a:t>
            </a:r>
            <a:endParaRPr lang="en-US" altLang="vi-VN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533400" y="3592513"/>
            <a:ext cx="9334500" cy="1755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solidFill>
                  <a:srgbClr val="0000CC"/>
                </a:solidFill>
                <a:latin typeface="Arial" panose="020B0604020202020204" pitchFamily="34" charset="0"/>
              </a:rPr>
              <a:t>+ Ước mơ được sống hạnh phúc, sống lâu, sống trong môi trường đầy ánh sáng và chinh phục được mặt trăng</a:t>
            </a:r>
            <a:r>
              <a:rPr lang="en-US" altLang="vi-VN" sz="36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altLang="vi-VN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946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 spd="slow" advTm="4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TIMING" val="|2.4|1.4"/>
</p:tagLst>
</file>

<file path=ppt/tags/tag2.xml><?xml version="1.0" encoding="utf-8"?>
<p:tagLst xmlns:p="http://schemas.openxmlformats.org/presentationml/2006/main">
  <p:tag name="TIMING" val="|2"/>
</p:tagLst>
</file>

<file path=ppt/tags/tag3.xml><?xml version="1.0" encoding="utf-8"?>
<p:tagLst xmlns:p="http://schemas.openxmlformats.org/presentationml/2006/main">
  <p:tag name="TIMING" val="|31.1"/>
</p:tagLst>
</file>

<file path=ppt/tags/tag4.xml><?xml version="1.0" encoding="utf-8"?>
<p:tagLst xmlns:p="http://schemas.openxmlformats.org/presentationml/2006/main">
  <p:tag name="TIMING" val="|1|29.8"/>
</p:tagLst>
</file>

<file path=ppt/tags/tag5.xml><?xml version="1.0" encoding="utf-8"?>
<p:tagLst xmlns:p="http://schemas.openxmlformats.org/presentationml/2006/main">
  <p:tag name="TIMING" val="|5.7|41.4"/>
</p:tagLst>
</file>

<file path=ppt/tags/tag6.xml><?xml version="1.0" encoding="utf-8"?>
<p:tagLst xmlns:p="http://schemas.openxmlformats.org/presentationml/2006/main">
  <p:tag name="TIMING" val="|1.2|36.8"/>
</p:tagLst>
</file>

<file path=ppt/tags/tag7.xml><?xml version="1.0" encoding="utf-8"?>
<p:tagLst xmlns:p="http://schemas.openxmlformats.org/presentationml/2006/main">
  <p:tag name="TIMING" val="|1.3|46.5"/>
</p:tagLst>
</file>

<file path=ppt/tags/tag8.xml><?xml version="1.0" encoding="utf-8"?>
<p:tagLst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2385</Words>
  <Application>WPS Presentation</Application>
  <PresentationFormat>Widescreen</PresentationFormat>
  <Paragraphs>92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Gill Sans MT</vt:lpstr>
      <vt:lpstr>Times New Roman</vt:lpstr>
      <vt:lpstr>.VnTimeH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HP</cp:lastModifiedBy>
  <cp:revision>79</cp:revision>
  <dcterms:created xsi:type="dcterms:W3CDTF">2008-10-05T08:12:34Z</dcterms:created>
  <dcterms:modified xsi:type="dcterms:W3CDTF">2021-11-03T04:59:38Z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19CE4E4EF5594F88A37F2A3D92EE397C</vt:lpwstr>
  </property>
  <property fmtid="{D5CDD505-2E9C-101B-9397-08002B2CF9AE}" pid="3" name="KSOProductBuildVer">
    <vt:lpwstr>1033-11.2.0.10351</vt:lpwstr>
  </property>
</Properties>
</file>